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38404800" cy="19202400"/>
  <p:notesSz cx="43434000" cy="87325200"/>
  <p:defaultTextStyle>
    <a:defPPr>
      <a:defRPr lang="en-US"/>
    </a:defPPr>
    <a:lvl1pPr algn="l" rtl="0" fontAlgn="base">
      <a:spcBef>
        <a:spcPct val="0"/>
      </a:spcBef>
      <a:spcAft>
        <a:spcPct val="0"/>
      </a:spcAft>
      <a:buChar char="•"/>
      <a:defRPr sz="2000" kern="1200">
        <a:solidFill>
          <a:schemeClr val="tx1"/>
        </a:solidFill>
        <a:latin typeface="Helvetica" charset="0"/>
        <a:ea typeface="+mn-ea"/>
        <a:cs typeface="+mn-cs"/>
      </a:defRPr>
    </a:lvl1pPr>
    <a:lvl2pPr marL="457200" algn="l" rtl="0" fontAlgn="base">
      <a:spcBef>
        <a:spcPct val="0"/>
      </a:spcBef>
      <a:spcAft>
        <a:spcPct val="0"/>
      </a:spcAft>
      <a:buChar char="•"/>
      <a:defRPr sz="2000" kern="1200">
        <a:solidFill>
          <a:schemeClr val="tx1"/>
        </a:solidFill>
        <a:latin typeface="Helvetica" charset="0"/>
        <a:ea typeface="+mn-ea"/>
        <a:cs typeface="+mn-cs"/>
      </a:defRPr>
    </a:lvl2pPr>
    <a:lvl3pPr marL="914400" algn="l" rtl="0" fontAlgn="base">
      <a:spcBef>
        <a:spcPct val="0"/>
      </a:spcBef>
      <a:spcAft>
        <a:spcPct val="0"/>
      </a:spcAft>
      <a:buChar char="•"/>
      <a:defRPr sz="2000" kern="1200">
        <a:solidFill>
          <a:schemeClr val="tx1"/>
        </a:solidFill>
        <a:latin typeface="Helvetica" charset="0"/>
        <a:ea typeface="+mn-ea"/>
        <a:cs typeface="+mn-cs"/>
      </a:defRPr>
    </a:lvl3pPr>
    <a:lvl4pPr marL="1371600" algn="l" rtl="0" fontAlgn="base">
      <a:spcBef>
        <a:spcPct val="0"/>
      </a:spcBef>
      <a:spcAft>
        <a:spcPct val="0"/>
      </a:spcAft>
      <a:buChar char="•"/>
      <a:defRPr sz="2000" kern="1200">
        <a:solidFill>
          <a:schemeClr val="tx1"/>
        </a:solidFill>
        <a:latin typeface="Helvetica" charset="0"/>
        <a:ea typeface="+mn-ea"/>
        <a:cs typeface="+mn-cs"/>
      </a:defRPr>
    </a:lvl4pPr>
    <a:lvl5pPr marL="1828800" algn="l" rtl="0" fontAlgn="base">
      <a:spcBef>
        <a:spcPct val="0"/>
      </a:spcBef>
      <a:spcAft>
        <a:spcPct val="0"/>
      </a:spcAft>
      <a:buChar char="•"/>
      <a:defRPr sz="2000" kern="1200">
        <a:solidFill>
          <a:schemeClr val="tx1"/>
        </a:solidFill>
        <a:latin typeface="Helvetica" charset="0"/>
        <a:ea typeface="+mn-ea"/>
        <a:cs typeface="+mn-cs"/>
      </a:defRPr>
    </a:lvl5pPr>
    <a:lvl6pPr marL="2286000" algn="l" defTabSz="914400" rtl="0" eaLnBrk="1" latinLnBrk="0" hangingPunct="1">
      <a:defRPr sz="2000" kern="1200">
        <a:solidFill>
          <a:schemeClr val="tx1"/>
        </a:solidFill>
        <a:latin typeface="Helvetica" charset="0"/>
        <a:ea typeface="+mn-ea"/>
        <a:cs typeface="+mn-cs"/>
      </a:defRPr>
    </a:lvl6pPr>
    <a:lvl7pPr marL="2743200" algn="l" defTabSz="914400" rtl="0" eaLnBrk="1" latinLnBrk="0" hangingPunct="1">
      <a:defRPr sz="2000" kern="1200">
        <a:solidFill>
          <a:schemeClr val="tx1"/>
        </a:solidFill>
        <a:latin typeface="Helvetica" charset="0"/>
        <a:ea typeface="+mn-ea"/>
        <a:cs typeface="+mn-cs"/>
      </a:defRPr>
    </a:lvl7pPr>
    <a:lvl8pPr marL="3200400" algn="l" defTabSz="914400" rtl="0" eaLnBrk="1" latinLnBrk="0" hangingPunct="1">
      <a:defRPr sz="2000" kern="1200">
        <a:solidFill>
          <a:schemeClr val="tx1"/>
        </a:solidFill>
        <a:latin typeface="Helvetica" charset="0"/>
        <a:ea typeface="+mn-ea"/>
        <a:cs typeface="+mn-cs"/>
      </a:defRPr>
    </a:lvl8pPr>
    <a:lvl9pPr marL="3657600" algn="l" defTabSz="914400" rtl="0" eaLnBrk="1" latinLnBrk="0" hangingPunct="1">
      <a:defRPr sz="2000" kern="1200">
        <a:solidFill>
          <a:schemeClr val="tx1"/>
        </a:solidFill>
        <a:latin typeface="Helvetica"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E1"/>
    <a:srgbClr val="FFF3F3"/>
    <a:srgbClr val="800040"/>
    <a:srgbClr val="216194"/>
    <a:srgbClr val="0F5783"/>
    <a:srgbClr val="0F4F7B"/>
    <a:srgbClr val="F0F3F6"/>
    <a:srgbClr val="134F77"/>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ferSingleView="1">
    <p:restoredLeft sz="15620"/>
    <p:restoredTop sz="94660"/>
  </p:normalViewPr>
  <p:slideViewPr>
    <p:cSldViewPr>
      <p:cViewPr varScale="1">
        <p:scale>
          <a:sx n="31" d="100"/>
          <a:sy n="31" d="100"/>
        </p:scale>
        <p:origin x="-60" y="-552"/>
      </p:cViewPr>
      <p:guideLst>
        <p:guide orient="horz" pos="418"/>
        <p:guide orient="horz" pos="11452"/>
        <p:guide orient="horz" pos="2175"/>
        <p:guide orient="horz" pos="1242"/>
        <p:guide pos="5580"/>
        <p:guide pos="6310"/>
        <p:guide pos="11482"/>
        <p:guide pos="18402"/>
        <p:guide pos="863"/>
        <p:guide pos="12247"/>
        <p:guide pos="17673"/>
        <p:guide pos="23153"/>
      </p:guideLst>
    </p:cSldViewPr>
  </p:slideViewPr>
  <p:outlineViewPr>
    <p:cViewPr>
      <p:scale>
        <a:sx n="33" d="100"/>
        <a:sy n="33" d="100"/>
      </p:scale>
      <p:origin x="0" y="0"/>
    </p:cViewPr>
  </p:outlineViewPr>
  <p:notesTextViewPr>
    <p:cViewPr>
      <p:scale>
        <a:sx n="100" d="100"/>
        <a:sy n="100" d="100"/>
      </p:scale>
      <p:origin x="0" y="0"/>
    </p:cViewPr>
  </p:notesTextViewPr>
  <p:gridSpacing cx="468172800" cy="4681728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879725" y="5965825"/>
            <a:ext cx="32645350" cy="4114800"/>
          </a:xfrm>
        </p:spPr>
        <p:txBody>
          <a:bodyPr/>
          <a:lstStyle/>
          <a:p>
            <a:r>
              <a:rPr lang="en-US" smtClean="0"/>
              <a:t>Click to edit Master title style</a:t>
            </a:r>
            <a:endParaRPr lang="en-US"/>
          </a:p>
        </p:txBody>
      </p:sp>
      <p:sp>
        <p:nvSpPr>
          <p:cNvPr id="3" name="Subtitle 2"/>
          <p:cNvSpPr>
            <a:spLocks noGrp="1"/>
          </p:cNvSpPr>
          <p:nvPr>
            <p:ph type="subTitle" idx="1"/>
          </p:nvPr>
        </p:nvSpPr>
        <p:spPr>
          <a:xfrm>
            <a:off x="5761038" y="10880725"/>
            <a:ext cx="26882725" cy="49085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BB3A7CF-CE15-4D19-995C-97A4A16AC76B}"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544F1C5-05B3-495F-88AF-FB83A680F15F}"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033713" y="12339638"/>
            <a:ext cx="32643762" cy="38131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3033713" y="8139113"/>
            <a:ext cx="32643762" cy="420052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5D684C3-B3E6-412F-829E-C19FF4A662E0}"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879725" y="5548313"/>
            <a:ext cx="16246475" cy="115204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9278600" y="5548313"/>
            <a:ext cx="16246475" cy="115204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B874F68-C5CA-4541-AA2E-5421D440EA05}"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920875" y="768350"/>
            <a:ext cx="34563050" cy="3200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920875" y="4298950"/>
            <a:ext cx="16968788" cy="17907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20875" y="6089650"/>
            <a:ext cx="16968788" cy="11063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9508788" y="4298950"/>
            <a:ext cx="16975137" cy="17907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19508788" y="6089650"/>
            <a:ext cx="16975137" cy="11063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5791DA94-D4E7-4AEC-B0BF-DD87FFF90E96}"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5434410F-A287-4771-9C1E-B9A8FAFABA52}"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CF9F1386-6EE7-4C18-AEED-0982022B61F3}"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20875" y="765175"/>
            <a:ext cx="12634913" cy="325278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5014575" y="765175"/>
            <a:ext cx="21469350" cy="163877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920875" y="4017963"/>
            <a:ext cx="12634913" cy="131349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31177D1-8872-449F-BE35-4BA1CD631625}"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27925" y="13441363"/>
            <a:ext cx="23042563" cy="158750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7527925" y="1716088"/>
            <a:ext cx="23042563" cy="115204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7527925" y="15028863"/>
            <a:ext cx="23042563" cy="22526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063939C-968E-4539-A956-C44D9DF0BC9B}"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B62306B-2155-42EB-9015-5513C8289503}"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7363738" y="1706563"/>
            <a:ext cx="8161337" cy="153622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879725" y="1706563"/>
            <a:ext cx="24331613" cy="153622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4FF9120-C363-4E3C-8821-1DCDA01EAD84}"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879725" y="1706563"/>
            <a:ext cx="32645350" cy="3200400"/>
          </a:xfrm>
          <a:prstGeom prst="rect">
            <a:avLst/>
          </a:prstGeom>
          <a:noFill/>
          <a:ln w="9525">
            <a:noFill/>
            <a:miter lim="800000"/>
            <a:headEnd/>
            <a:tailEnd/>
          </a:ln>
          <a:effectLst/>
        </p:spPr>
        <p:txBody>
          <a:bodyPr vert="horz" wrap="square" lIns="292341" tIns="146171" rIns="292341" bIns="146171"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2879725" y="5548313"/>
            <a:ext cx="32645350" cy="11520487"/>
          </a:xfrm>
          <a:prstGeom prst="rect">
            <a:avLst/>
          </a:prstGeom>
          <a:noFill/>
          <a:ln w="9525">
            <a:noFill/>
            <a:miter lim="800000"/>
            <a:headEnd/>
            <a:tailEnd/>
          </a:ln>
          <a:effectLst/>
        </p:spPr>
        <p:txBody>
          <a:bodyPr vert="horz" wrap="square" lIns="292341" tIns="146171" rIns="292341" bIns="14617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2879725" y="17495838"/>
            <a:ext cx="8001000" cy="1279525"/>
          </a:xfrm>
          <a:prstGeom prst="rect">
            <a:avLst/>
          </a:prstGeom>
          <a:noFill/>
          <a:ln w="9525">
            <a:noFill/>
            <a:miter lim="800000"/>
            <a:headEnd/>
            <a:tailEnd/>
          </a:ln>
          <a:effectLst/>
        </p:spPr>
        <p:txBody>
          <a:bodyPr vert="horz" wrap="square" lIns="292341" tIns="146171" rIns="292341" bIns="146171" numCol="1" anchor="t" anchorCtr="0" compatLnSpc="1">
            <a:prstTxWarp prst="textNoShape">
              <a:avLst/>
            </a:prstTxWarp>
          </a:bodyPr>
          <a:lstStyle>
            <a:lvl1pPr defTabSz="2922588">
              <a:buFontTx/>
              <a:buNone/>
              <a:defRPr sz="4400">
                <a:latin typeface="+mn-lt"/>
              </a:defRPr>
            </a:lvl1pPr>
          </a:lstStyle>
          <a:p>
            <a:endParaRPr lang="en-US"/>
          </a:p>
        </p:txBody>
      </p:sp>
      <p:sp>
        <p:nvSpPr>
          <p:cNvPr id="1029" name="Rectangle 5"/>
          <p:cNvSpPr>
            <a:spLocks noGrp="1" noChangeArrowheads="1"/>
          </p:cNvSpPr>
          <p:nvPr>
            <p:ph type="ftr" sz="quarter" idx="3"/>
          </p:nvPr>
        </p:nvSpPr>
        <p:spPr bwMode="auto">
          <a:xfrm>
            <a:off x="13122275" y="17495838"/>
            <a:ext cx="12160250" cy="1279525"/>
          </a:xfrm>
          <a:prstGeom prst="rect">
            <a:avLst/>
          </a:prstGeom>
          <a:noFill/>
          <a:ln w="9525">
            <a:noFill/>
            <a:miter lim="800000"/>
            <a:headEnd/>
            <a:tailEnd/>
          </a:ln>
          <a:effectLst/>
        </p:spPr>
        <p:txBody>
          <a:bodyPr vert="horz" wrap="square" lIns="292341" tIns="146171" rIns="292341" bIns="146171" numCol="1" anchor="t" anchorCtr="0" compatLnSpc="1">
            <a:prstTxWarp prst="textNoShape">
              <a:avLst/>
            </a:prstTxWarp>
          </a:bodyPr>
          <a:lstStyle>
            <a:lvl1pPr algn="ctr" defTabSz="2922588">
              <a:buFontTx/>
              <a:buNone/>
              <a:defRPr sz="4400">
                <a:latin typeface="+mn-lt"/>
              </a:defRPr>
            </a:lvl1pPr>
          </a:lstStyle>
          <a:p>
            <a:endParaRPr lang="en-US"/>
          </a:p>
        </p:txBody>
      </p:sp>
      <p:sp>
        <p:nvSpPr>
          <p:cNvPr id="1030" name="Rectangle 6"/>
          <p:cNvSpPr>
            <a:spLocks noGrp="1" noChangeArrowheads="1"/>
          </p:cNvSpPr>
          <p:nvPr>
            <p:ph type="sldNum" sz="quarter" idx="4"/>
          </p:nvPr>
        </p:nvSpPr>
        <p:spPr bwMode="auto">
          <a:xfrm>
            <a:off x="27524075" y="17495838"/>
            <a:ext cx="8001000" cy="1279525"/>
          </a:xfrm>
          <a:prstGeom prst="rect">
            <a:avLst/>
          </a:prstGeom>
          <a:noFill/>
          <a:ln w="9525">
            <a:noFill/>
            <a:miter lim="800000"/>
            <a:headEnd/>
            <a:tailEnd/>
          </a:ln>
          <a:effectLst/>
        </p:spPr>
        <p:txBody>
          <a:bodyPr vert="horz" wrap="square" lIns="292341" tIns="146171" rIns="292341" bIns="146171" numCol="1" anchor="t" anchorCtr="0" compatLnSpc="1">
            <a:prstTxWarp prst="textNoShape">
              <a:avLst/>
            </a:prstTxWarp>
          </a:bodyPr>
          <a:lstStyle>
            <a:lvl1pPr algn="r" defTabSz="2922588">
              <a:buFontTx/>
              <a:buNone/>
              <a:defRPr sz="4400">
                <a:latin typeface="+mn-lt"/>
              </a:defRPr>
            </a:lvl1pPr>
          </a:lstStyle>
          <a:p>
            <a:fld id="{311B4B64-CD7C-4F70-8826-75AB4A412542}"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922588" rtl="0" fontAlgn="base">
        <a:spcBef>
          <a:spcPct val="0"/>
        </a:spcBef>
        <a:spcAft>
          <a:spcPct val="0"/>
        </a:spcAft>
        <a:defRPr sz="14100">
          <a:solidFill>
            <a:schemeClr val="tx2"/>
          </a:solidFill>
          <a:latin typeface="+mj-lt"/>
          <a:ea typeface="+mj-ea"/>
          <a:cs typeface="+mj-cs"/>
        </a:defRPr>
      </a:lvl1pPr>
      <a:lvl2pPr algn="ctr" defTabSz="2922588" rtl="0" fontAlgn="base">
        <a:spcBef>
          <a:spcPct val="0"/>
        </a:spcBef>
        <a:spcAft>
          <a:spcPct val="0"/>
        </a:spcAft>
        <a:defRPr sz="14100">
          <a:solidFill>
            <a:schemeClr val="tx2"/>
          </a:solidFill>
          <a:latin typeface="Times New Roman" pitchFamily="18" charset="0"/>
        </a:defRPr>
      </a:lvl2pPr>
      <a:lvl3pPr algn="ctr" defTabSz="2922588" rtl="0" fontAlgn="base">
        <a:spcBef>
          <a:spcPct val="0"/>
        </a:spcBef>
        <a:spcAft>
          <a:spcPct val="0"/>
        </a:spcAft>
        <a:defRPr sz="14100">
          <a:solidFill>
            <a:schemeClr val="tx2"/>
          </a:solidFill>
          <a:latin typeface="Times New Roman" pitchFamily="18" charset="0"/>
        </a:defRPr>
      </a:lvl3pPr>
      <a:lvl4pPr algn="ctr" defTabSz="2922588" rtl="0" fontAlgn="base">
        <a:spcBef>
          <a:spcPct val="0"/>
        </a:spcBef>
        <a:spcAft>
          <a:spcPct val="0"/>
        </a:spcAft>
        <a:defRPr sz="14100">
          <a:solidFill>
            <a:schemeClr val="tx2"/>
          </a:solidFill>
          <a:latin typeface="Times New Roman" pitchFamily="18" charset="0"/>
        </a:defRPr>
      </a:lvl4pPr>
      <a:lvl5pPr algn="ctr" defTabSz="2922588" rtl="0" fontAlgn="base">
        <a:spcBef>
          <a:spcPct val="0"/>
        </a:spcBef>
        <a:spcAft>
          <a:spcPct val="0"/>
        </a:spcAft>
        <a:defRPr sz="14100">
          <a:solidFill>
            <a:schemeClr val="tx2"/>
          </a:solidFill>
          <a:latin typeface="Times New Roman" pitchFamily="18" charset="0"/>
        </a:defRPr>
      </a:lvl5pPr>
      <a:lvl6pPr marL="457200" algn="ctr" defTabSz="2922588" rtl="0" fontAlgn="base">
        <a:spcBef>
          <a:spcPct val="0"/>
        </a:spcBef>
        <a:spcAft>
          <a:spcPct val="0"/>
        </a:spcAft>
        <a:defRPr sz="14100">
          <a:solidFill>
            <a:schemeClr val="tx2"/>
          </a:solidFill>
          <a:latin typeface="Times New Roman" pitchFamily="18" charset="0"/>
        </a:defRPr>
      </a:lvl6pPr>
      <a:lvl7pPr marL="914400" algn="ctr" defTabSz="2922588" rtl="0" fontAlgn="base">
        <a:spcBef>
          <a:spcPct val="0"/>
        </a:spcBef>
        <a:spcAft>
          <a:spcPct val="0"/>
        </a:spcAft>
        <a:defRPr sz="14100">
          <a:solidFill>
            <a:schemeClr val="tx2"/>
          </a:solidFill>
          <a:latin typeface="Times New Roman" pitchFamily="18" charset="0"/>
        </a:defRPr>
      </a:lvl7pPr>
      <a:lvl8pPr marL="1371600" algn="ctr" defTabSz="2922588" rtl="0" fontAlgn="base">
        <a:spcBef>
          <a:spcPct val="0"/>
        </a:spcBef>
        <a:spcAft>
          <a:spcPct val="0"/>
        </a:spcAft>
        <a:defRPr sz="14100">
          <a:solidFill>
            <a:schemeClr val="tx2"/>
          </a:solidFill>
          <a:latin typeface="Times New Roman" pitchFamily="18" charset="0"/>
        </a:defRPr>
      </a:lvl8pPr>
      <a:lvl9pPr marL="1828800" algn="ctr" defTabSz="2922588" rtl="0" fontAlgn="base">
        <a:spcBef>
          <a:spcPct val="0"/>
        </a:spcBef>
        <a:spcAft>
          <a:spcPct val="0"/>
        </a:spcAft>
        <a:defRPr sz="14100">
          <a:solidFill>
            <a:schemeClr val="tx2"/>
          </a:solidFill>
          <a:latin typeface="Times New Roman" pitchFamily="18" charset="0"/>
        </a:defRPr>
      </a:lvl9pPr>
    </p:titleStyle>
    <p:bodyStyle>
      <a:lvl1pPr marL="1096963" indent="-1096963" algn="l" defTabSz="2922588" rtl="0" fontAlgn="base">
        <a:spcBef>
          <a:spcPct val="20000"/>
        </a:spcBef>
        <a:spcAft>
          <a:spcPct val="0"/>
        </a:spcAft>
        <a:buChar char="•"/>
        <a:defRPr sz="10300">
          <a:solidFill>
            <a:schemeClr val="tx1"/>
          </a:solidFill>
          <a:latin typeface="+mn-lt"/>
          <a:ea typeface="+mn-ea"/>
          <a:cs typeface="+mn-cs"/>
        </a:defRPr>
      </a:lvl1pPr>
      <a:lvl2pPr marL="2374900" indent="-912813" algn="l" defTabSz="2922588" rtl="0" fontAlgn="base">
        <a:spcBef>
          <a:spcPct val="20000"/>
        </a:spcBef>
        <a:spcAft>
          <a:spcPct val="0"/>
        </a:spcAft>
        <a:buChar char="–"/>
        <a:defRPr sz="9000">
          <a:solidFill>
            <a:schemeClr val="tx1"/>
          </a:solidFill>
          <a:latin typeface="+mn-lt"/>
        </a:defRPr>
      </a:lvl2pPr>
      <a:lvl3pPr marL="3654425" indent="-731838" algn="l" defTabSz="2922588" rtl="0" fontAlgn="base">
        <a:spcBef>
          <a:spcPct val="20000"/>
        </a:spcBef>
        <a:spcAft>
          <a:spcPct val="0"/>
        </a:spcAft>
        <a:buChar char="•"/>
        <a:defRPr sz="7700">
          <a:solidFill>
            <a:schemeClr val="tx1"/>
          </a:solidFill>
          <a:latin typeface="+mn-lt"/>
        </a:defRPr>
      </a:lvl3pPr>
      <a:lvl4pPr marL="5116513" indent="-731838" algn="l" defTabSz="2922588" rtl="0" fontAlgn="base">
        <a:spcBef>
          <a:spcPct val="20000"/>
        </a:spcBef>
        <a:spcAft>
          <a:spcPct val="0"/>
        </a:spcAft>
        <a:buChar char="–"/>
        <a:defRPr sz="6400">
          <a:solidFill>
            <a:schemeClr val="tx1"/>
          </a:solidFill>
          <a:latin typeface="+mn-lt"/>
        </a:defRPr>
      </a:lvl4pPr>
      <a:lvl5pPr marL="6577013" indent="-730250" algn="l" defTabSz="2922588" rtl="0" fontAlgn="base">
        <a:spcBef>
          <a:spcPct val="20000"/>
        </a:spcBef>
        <a:spcAft>
          <a:spcPct val="0"/>
        </a:spcAft>
        <a:buChar char="»"/>
        <a:defRPr sz="6400">
          <a:solidFill>
            <a:schemeClr val="tx1"/>
          </a:solidFill>
          <a:latin typeface="+mn-lt"/>
        </a:defRPr>
      </a:lvl5pPr>
      <a:lvl6pPr marL="7034213" indent="-730250" algn="l" defTabSz="2922588" rtl="0" fontAlgn="base">
        <a:spcBef>
          <a:spcPct val="20000"/>
        </a:spcBef>
        <a:spcAft>
          <a:spcPct val="0"/>
        </a:spcAft>
        <a:buChar char="»"/>
        <a:defRPr sz="6400">
          <a:solidFill>
            <a:schemeClr val="tx1"/>
          </a:solidFill>
          <a:latin typeface="+mn-lt"/>
        </a:defRPr>
      </a:lvl6pPr>
      <a:lvl7pPr marL="7491413" indent="-730250" algn="l" defTabSz="2922588" rtl="0" fontAlgn="base">
        <a:spcBef>
          <a:spcPct val="20000"/>
        </a:spcBef>
        <a:spcAft>
          <a:spcPct val="0"/>
        </a:spcAft>
        <a:buChar char="»"/>
        <a:defRPr sz="6400">
          <a:solidFill>
            <a:schemeClr val="tx1"/>
          </a:solidFill>
          <a:latin typeface="+mn-lt"/>
        </a:defRPr>
      </a:lvl7pPr>
      <a:lvl8pPr marL="7948613" indent="-730250" algn="l" defTabSz="2922588" rtl="0" fontAlgn="base">
        <a:spcBef>
          <a:spcPct val="20000"/>
        </a:spcBef>
        <a:spcAft>
          <a:spcPct val="0"/>
        </a:spcAft>
        <a:buChar char="»"/>
        <a:defRPr sz="6400">
          <a:solidFill>
            <a:schemeClr val="tx1"/>
          </a:solidFill>
          <a:latin typeface="+mn-lt"/>
        </a:defRPr>
      </a:lvl8pPr>
      <a:lvl9pPr marL="8405813" indent="-730250" algn="l" defTabSz="2922588" rtl="0" fontAlgn="base">
        <a:spcBef>
          <a:spcPct val="20000"/>
        </a:spcBef>
        <a:spcAft>
          <a:spcPct val="0"/>
        </a:spcAft>
        <a:buChar char="»"/>
        <a:defRPr sz="6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themeOverride" Target="../theme/themeOverride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26" name="Rectangle 178"/>
          <p:cNvSpPr>
            <a:spLocks noChangeArrowheads="1"/>
          </p:cNvSpPr>
          <p:nvPr/>
        </p:nvSpPr>
        <p:spPr bwMode="auto">
          <a:xfrm>
            <a:off x="0" y="0"/>
            <a:ext cx="38404800" cy="19202400"/>
          </a:xfrm>
          <a:prstGeom prst="rect">
            <a:avLst/>
          </a:prstGeom>
          <a:solidFill>
            <a:srgbClr val="216194"/>
          </a:solidFill>
          <a:ln w="9525">
            <a:solidFill>
              <a:schemeClr val="tx1"/>
            </a:solidFill>
            <a:miter lim="800000"/>
            <a:headEnd/>
            <a:tailEnd/>
          </a:ln>
          <a:effectLst/>
        </p:spPr>
        <p:txBody>
          <a:bodyPr wrap="none" anchor="ctr"/>
          <a:lstStyle/>
          <a:p>
            <a:pPr marL="400050" indent="-400050" algn="ctr" defTabSz="655638">
              <a:tabLst>
                <a:tab pos="358775" algn="l"/>
                <a:tab pos="2057400" algn="l"/>
              </a:tabLst>
            </a:pPr>
            <a:endParaRPr lang="en-US">
              <a:solidFill>
                <a:srgbClr val="216194"/>
              </a:solidFill>
            </a:endParaRPr>
          </a:p>
        </p:txBody>
      </p:sp>
      <p:sp>
        <p:nvSpPr>
          <p:cNvPr id="2055" name="Text Box 7"/>
          <p:cNvSpPr txBox="1">
            <a:spLocks noChangeArrowheads="1"/>
          </p:cNvSpPr>
          <p:nvPr/>
        </p:nvSpPr>
        <p:spPr bwMode="auto">
          <a:xfrm>
            <a:off x="1828800" y="5029200"/>
            <a:ext cx="7315200" cy="5486400"/>
          </a:xfrm>
          <a:prstGeom prst="rect">
            <a:avLst/>
          </a:prstGeom>
          <a:solidFill>
            <a:schemeClr val="bg1"/>
          </a:solidFill>
          <a:ln w="12700">
            <a:solidFill>
              <a:schemeClr val="hlink"/>
            </a:solidFill>
            <a:miter lim="800000"/>
            <a:headEnd/>
            <a:tailEnd/>
          </a:ln>
          <a:effectLst/>
        </p:spPr>
        <p:txBody>
          <a:bodyPr lIns="655899" tIns="327950" rIns="655899" bIns="655899"/>
          <a:lstStyle/>
          <a:p>
            <a:pPr algn="just" defTabSz="655638">
              <a:spcBef>
                <a:spcPct val="50000"/>
              </a:spcBef>
              <a:buFontTx/>
              <a:buNone/>
              <a:tabLst>
                <a:tab pos="358775" algn="l"/>
              </a:tabLst>
            </a:pPr>
            <a:r>
              <a:rPr lang="en-US" sz="3200" b="1" dirty="0" smtClean="0">
                <a:solidFill>
                  <a:srgbClr val="216194"/>
                </a:solidFill>
              </a:rPr>
              <a:t>What?</a:t>
            </a:r>
            <a:endParaRPr lang="en-US" sz="3200" b="1" dirty="0">
              <a:solidFill>
                <a:srgbClr val="216194"/>
              </a:solidFill>
            </a:endParaRPr>
          </a:p>
          <a:p>
            <a:pPr defTabSz="655638">
              <a:spcBef>
                <a:spcPct val="50000"/>
              </a:spcBef>
              <a:buNone/>
              <a:tabLst>
                <a:tab pos="358775" algn="l"/>
              </a:tabLst>
            </a:pPr>
            <a:r>
              <a:rPr lang="en-US" dirty="0" smtClean="0"/>
              <a:t>The idea of Librarianship is a Contact Sport is based on the principles of Relationship Asset Management (RAM), found in </a:t>
            </a:r>
            <a:r>
              <a:rPr lang="en-US" i="1" dirty="0" smtClean="0"/>
              <a:t>Business is a Contact Sport </a:t>
            </a:r>
            <a:r>
              <a:rPr lang="en-US" dirty="0" smtClean="0"/>
              <a:t>by Tom Richardson and Augusto </a:t>
            </a:r>
            <a:r>
              <a:rPr lang="en-US" dirty="0" err="1" smtClean="0"/>
              <a:t>Vidaurreta</a:t>
            </a:r>
            <a:r>
              <a:rPr lang="en-US" dirty="0" smtClean="0"/>
              <a:t>. These principles rest on the belief that relationships are valuable assets.  As librarians, we tend to focus on our collections and resources, but all of our assets help us to reach our goals. According to Richardson and </a:t>
            </a:r>
            <a:r>
              <a:rPr lang="en-US" dirty="0" err="1" smtClean="0"/>
              <a:t>Vidaurreta</a:t>
            </a:r>
            <a:r>
              <a:rPr lang="en-US" dirty="0" smtClean="0"/>
              <a:t>, “…a major reason so many companies don’t manage their relationships as assets is that managers don’t fully understand the role that relationships play in reaching goals.” </a:t>
            </a:r>
          </a:p>
          <a:p>
            <a:pPr defTabSz="655638">
              <a:spcBef>
                <a:spcPct val="50000"/>
              </a:spcBef>
              <a:buNone/>
              <a:tabLst>
                <a:tab pos="358775" algn="l"/>
              </a:tabLst>
            </a:pPr>
            <a:endParaRPr lang="en-US" dirty="0"/>
          </a:p>
          <a:p>
            <a:pPr defTabSz="655638">
              <a:spcBef>
                <a:spcPct val="10000"/>
              </a:spcBef>
              <a:buFontTx/>
              <a:buNone/>
              <a:tabLst>
                <a:tab pos="358775" algn="l"/>
              </a:tabLst>
            </a:pPr>
            <a:endParaRPr lang="en-US" sz="1700" dirty="0">
              <a:latin typeface="Times New Roman" pitchFamily="18" charset="0"/>
            </a:endParaRPr>
          </a:p>
        </p:txBody>
      </p:sp>
      <p:sp>
        <p:nvSpPr>
          <p:cNvPr id="2059" name="Text Box 11"/>
          <p:cNvSpPr txBox="1">
            <a:spLocks noChangeArrowheads="1"/>
          </p:cNvSpPr>
          <p:nvPr/>
        </p:nvSpPr>
        <p:spPr bwMode="auto">
          <a:xfrm>
            <a:off x="1828800" y="10972800"/>
            <a:ext cx="7315200" cy="4114800"/>
          </a:xfrm>
          <a:prstGeom prst="rect">
            <a:avLst/>
          </a:prstGeom>
          <a:solidFill>
            <a:schemeClr val="bg1"/>
          </a:solidFill>
          <a:ln w="12700">
            <a:solidFill>
              <a:schemeClr val="hlink"/>
            </a:solidFill>
            <a:miter lim="800000"/>
            <a:headEnd/>
            <a:tailEnd/>
          </a:ln>
          <a:effectLst/>
        </p:spPr>
        <p:txBody>
          <a:bodyPr lIns="655899" tIns="327950" rIns="655899" bIns="655899"/>
          <a:lstStyle/>
          <a:p>
            <a:pPr algn="just" defTabSz="655638">
              <a:spcBef>
                <a:spcPct val="50000"/>
              </a:spcBef>
              <a:buFontTx/>
              <a:buNone/>
              <a:tabLst>
                <a:tab pos="358775" algn="l"/>
              </a:tabLst>
            </a:pPr>
            <a:r>
              <a:rPr lang="en-US" sz="3200" b="1" dirty="0" smtClean="0">
                <a:solidFill>
                  <a:srgbClr val="216194"/>
                </a:solidFill>
              </a:rPr>
              <a:t>Why?</a:t>
            </a:r>
          </a:p>
          <a:p>
            <a:pPr>
              <a:buNone/>
            </a:pPr>
            <a:r>
              <a:rPr lang="en-US" dirty="0" smtClean="0"/>
              <a:t>As </a:t>
            </a:r>
            <a:r>
              <a:rPr lang="en-US" dirty="0"/>
              <a:t>Samuel </a:t>
            </a:r>
            <a:r>
              <a:rPr lang="en-US" dirty="0" err="1"/>
              <a:t>Swett</a:t>
            </a:r>
            <a:r>
              <a:rPr lang="en-US" dirty="0"/>
              <a:t> Green </a:t>
            </a:r>
            <a:r>
              <a:rPr lang="en-US" dirty="0" smtClean="0"/>
              <a:t> said over one hundred years ago, “One of the best means of making a library </a:t>
            </a:r>
            <a:r>
              <a:rPr lang="en-US" i="1" dirty="0" smtClean="0"/>
              <a:t>popular</a:t>
            </a:r>
            <a:r>
              <a:rPr lang="en-US" dirty="0" smtClean="0"/>
              <a:t> is to mingle freely with its users, and help them in every way… and [as] the conviction spreads</a:t>
            </a:r>
            <a:r>
              <a:rPr lang="en-US" b="1" dirty="0" smtClean="0"/>
              <a:t> </a:t>
            </a:r>
            <a:r>
              <a:rPr lang="en-US" dirty="0" smtClean="0"/>
              <a:t> through the community that the library is an institution of such beneficent influences that it can not be dispensed with.” According to the RAM principles to mingle freely with all of our relationships would make a library popular and help it achieve its goals.</a:t>
            </a:r>
            <a:endParaRPr lang="en-US" dirty="0"/>
          </a:p>
        </p:txBody>
      </p:sp>
      <p:sp>
        <p:nvSpPr>
          <p:cNvPr id="2060" name="Text Box 12"/>
          <p:cNvSpPr txBox="1">
            <a:spLocks noChangeArrowheads="1"/>
          </p:cNvSpPr>
          <p:nvPr/>
        </p:nvSpPr>
        <p:spPr bwMode="auto">
          <a:xfrm>
            <a:off x="12801600" y="5029200"/>
            <a:ext cx="13258800" cy="4572000"/>
          </a:xfrm>
          <a:prstGeom prst="rect">
            <a:avLst/>
          </a:prstGeom>
          <a:solidFill>
            <a:schemeClr val="bg1"/>
          </a:solidFill>
          <a:ln w="12700">
            <a:solidFill>
              <a:schemeClr val="hlink"/>
            </a:solidFill>
            <a:miter lim="800000"/>
            <a:headEnd/>
            <a:tailEnd/>
          </a:ln>
          <a:effectLst/>
        </p:spPr>
        <p:txBody>
          <a:bodyPr lIns="655899" tIns="327950" rIns="655899" bIns="655899"/>
          <a:lstStyle/>
          <a:p>
            <a:pPr marL="400050" indent="-400050" algn="ctr" defTabSz="655638">
              <a:buFontTx/>
              <a:buNone/>
            </a:pPr>
            <a:r>
              <a:rPr lang="en-US" sz="3200" b="1" dirty="0" smtClean="0">
                <a:solidFill>
                  <a:srgbClr val="216194"/>
                </a:solidFill>
              </a:rPr>
              <a:t>The Twelve Principles</a:t>
            </a:r>
          </a:p>
          <a:p>
            <a:pPr marL="400050" indent="-400050" defTabSz="655638">
              <a:buFontTx/>
              <a:buNone/>
            </a:pPr>
            <a:endParaRPr lang="en-US" sz="3200" b="1" dirty="0">
              <a:solidFill>
                <a:srgbClr val="216194"/>
              </a:solidFill>
            </a:endParaRPr>
          </a:p>
          <a:p>
            <a:pPr marL="400050" indent="-400050" defTabSz="655638">
              <a:spcAft>
                <a:spcPct val="40000"/>
              </a:spcAft>
              <a:buNone/>
            </a:pPr>
            <a:endParaRPr lang="en-US" dirty="0"/>
          </a:p>
          <a:p>
            <a:pPr marL="400050" indent="-400050" algn="just" defTabSz="655638">
              <a:buFontTx/>
              <a:buNone/>
            </a:pPr>
            <a:endParaRPr lang="en-US" dirty="0"/>
          </a:p>
        </p:txBody>
      </p:sp>
      <p:sp>
        <p:nvSpPr>
          <p:cNvPr id="2061" name="Text Box 13"/>
          <p:cNvSpPr txBox="1">
            <a:spLocks noChangeArrowheads="1"/>
          </p:cNvSpPr>
          <p:nvPr/>
        </p:nvSpPr>
        <p:spPr bwMode="auto">
          <a:xfrm>
            <a:off x="28346400" y="5029200"/>
            <a:ext cx="8229600" cy="6400800"/>
          </a:xfrm>
          <a:prstGeom prst="rect">
            <a:avLst/>
          </a:prstGeom>
          <a:solidFill>
            <a:schemeClr val="bg1"/>
          </a:solidFill>
          <a:ln w="12700">
            <a:solidFill>
              <a:schemeClr val="hlink"/>
            </a:solidFill>
            <a:miter lim="800000"/>
            <a:headEnd/>
            <a:tailEnd/>
          </a:ln>
          <a:effectLst/>
        </p:spPr>
        <p:txBody>
          <a:bodyPr lIns="655899" tIns="327950" rIns="655899" bIns="655899"/>
          <a:lstStyle/>
          <a:p>
            <a:pPr marL="457200" indent="-457200" defTabSz="655638">
              <a:spcBef>
                <a:spcPct val="50000"/>
              </a:spcBef>
              <a:buFontTx/>
              <a:buNone/>
              <a:tabLst>
                <a:tab pos="455613" algn="l"/>
              </a:tabLst>
            </a:pPr>
            <a:r>
              <a:rPr lang="en-US" sz="3200" b="1" dirty="0" smtClean="0">
                <a:solidFill>
                  <a:srgbClr val="216194"/>
                </a:solidFill>
              </a:rPr>
              <a:t>Relationships helping us achieve our goals</a:t>
            </a:r>
          </a:p>
          <a:p>
            <a:endParaRPr lang="en-US" dirty="0" smtClean="0"/>
          </a:p>
          <a:p>
            <a:r>
              <a:rPr lang="en-US" dirty="0" smtClean="0"/>
              <a:t> Step </a:t>
            </a:r>
            <a:r>
              <a:rPr lang="en-US" dirty="0"/>
              <a:t>1. Evaluate relationship assets in light of goals, success factors, and risks.</a:t>
            </a:r>
          </a:p>
          <a:p>
            <a:pPr lvl="1"/>
            <a:r>
              <a:rPr lang="en-US" dirty="0"/>
              <a:t>Define organizational goals</a:t>
            </a:r>
          </a:p>
          <a:p>
            <a:pPr lvl="1"/>
            <a:r>
              <a:rPr lang="en-US" dirty="0"/>
              <a:t>Assess the key success factors involved in achieving those goals</a:t>
            </a:r>
          </a:p>
          <a:p>
            <a:pPr lvl="1"/>
            <a:r>
              <a:rPr lang="en-US" dirty="0"/>
              <a:t>Understand all critical risks</a:t>
            </a:r>
          </a:p>
          <a:p>
            <a:pPr lvl="1"/>
            <a:r>
              <a:rPr lang="en-US" dirty="0"/>
              <a:t>Identify stakeholders who can help the (organization) reach the goals, enhance success factors, and mitigate risks</a:t>
            </a:r>
          </a:p>
          <a:p>
            <a:r>
              <a:rPr lang="en-US" dirty="0" smtClean="0"/>
              <a:t> Step </a:t>
            </a:r>
            <a:r>
              <a:rPr lang="en-US" dirty="0"/>
              <a:t>2. Assign an owner to the relationship </a:t>
            </a:r>
            <a:r>
              <a:rPr lang="en-US" dirty="0" smtClean="0"/>
              <a:t>(Chief </a:t>
            </a:r>
            <a:r>
              <a:rPr lang="en-US" dirty="0"/>
              <a:t>Relationship </a:t>
            </a:r>
            <a:r>
              <a:rPr lang="en-US" dirty="0" smtClean="0"/>
              <a:t>Officer)</a:t>
            </a:r>
            <a:endParaRPr lang="en-US" dirty="0"/>
          </a:p>
          <a:p>
            <a:r>
              <a:rPr lang="en-US" dirty="0" smtClean="0"/>
              <a:t> Step </a:t>
            </a:r>
            <a:r>
              <a:rPr lang="en-US" dirty="0"/>
              <a:t>3. Define wins for all parties in each relationship win-win, win-lose, lose-win and lose-lose.</a:t>
            </a:r>
          </a:p>
          <a:p>
            <a:r>
              <a:rPr lang="en-US" dirty="0"/>
              <a:t>Step 4. Move the relationship into the win-win zone, and keep it there.</a:t>
            </a:r>
          </a:p>
          <a:p>
            <a:pPr marL="457200" indent="-457200" defTabSz="655638">
              <a:spcBef>
                <a:spcPct val="50000"/>
              </a:spcBef>
              <a:buFontTx/>
              <a:buNone/>
              <a:tabLst>
                <a:tab pos="455613" algn="l"/>
              </a:tabLst>
            </a:pPr>
            <a:endParaRPr lang="en-US" sz="3200" b="1" dirty="0">
              <a:solidFill>
                <a:srgbClr val="216194"/>
              </a:solidFill>
            </a:endParaRPr>
          </a:p>
        </p:txBody>
      </p:sp>
      <p:sp>
        <p:nvSpPr>
          <p:cNvPr id="2062" name="Text Box 14"/>
          <p:cNvSpPr txBox="1">
            <a:spLocks noChangeArrowheads="1"/>
          </p:cNvSpPr>
          <p:nvPr/>
        </p:nvSpPr>
        <p:spPr bwMode="auto">
          <a:xfrm>
            <a:off x="0" y="1828800"/>
            <a:ext cx="38404800" cy="1704975"/>
          </a:xfrm>
          <a:prstGeom prst="rect">
            <a:avLst/>
          </a:prstGeom>
          <a:noFill/>
          <a:ln w="12700">
            <a:noFill/>
            <a:miter lim="800000"/>
            <a:headEnd/>
            <a:tailEnd/>
          </a:ln>
          <a:effectLst/>
        </p:spPr>
        <p:txBody>
          <a:bodyPr lIns="196770" tIns="196770" rIns="196770" bIns="196770">
            <a:spAutoFit/>
          </a:bodyPr>
          <a:lstStyle/>
          <a:p>
            <a:pPr algn="ctr" defTabSz="655638">
              <a:spcBef>
                <a:spcPct val="50000"/>
              </a:spcBef>
              <a:buFontTx/>
              <a:buNone/>
            </a:pPr>
            <a:r>
              <a:rPr lang="en-US" sz="4300" b="1" dirty="0" smtClean="0">
                <a:solidFill>
                  <a:schemeClr val="bg1"/>
                </a:solidFill>
              </a:rPr>
              <a:t>Anthony Molaro, MBA, MLIS</a:t>
            </a:r>
            <a:r>
              <a:rPr lang="en-US" sz="4300" b="1" dirty="0">
                <a:solidFill>
                  <a:schemeClr val="bg1"/>
                </a:solidFill>
              </a:rPr>
              <a:t/>
            </a:r>
            <a:br>
              <a:rPr lang="en-US" sz="4300" b="1" dirty="0">
                <a:solidFill>
                  <a:schemeClr val="bg1"/>
                </a:solidFill>
              </a:rPr>
            </a:br>
            <a:r>
              <a:rPr lang="en-US" sz="4300" dirty="0">
                <a:solidFill>
                  <a:schemeClr val="bg1"/>
                </a:solidFill>
              </a:rPr>
              <a:t>Grand Valley State University, </a:t>
            </a:r>
            <a:r>
              <a:rPr lang="en-US" sz="4300" dirty="0" smtClean="0">
                <a:solidFill>
                  <a:schemeClr val="bg1"/>
                </a:solidFill>
              </a:rPr>
              <a:t>Grand Rapids, </a:t>
            </a:r>
            <a:r>
              <a:rPr lang="en-US" sz="4300" dirty="0">
                <a:solidFill>
                  <a:schemeClr val="bg1"/>
                </a:solidFill>
              </a:rPr>
              <a:t>MI</a:t>
            </a:r>
          </a:p>
        </p:txBody>
      </p:sp>
      <p:sp>
        <p:nvSpPr>
          <p:cNvPr id="2103" name="Text Box 55"/>
          <p:cNvSpPr txBox="1">
            <a:spLocks noChangeArrowheads="1"/>
          </p:cNvSpPr>
          <p:nvPr/>
        </p:nvSpPr>
        <p:spPr bwMode="auto">
          <a:xfrm>
            <a:off x="9813925" y="12334875"/>
            <a:ext cx="8228013" cy="5370513"/>
          </a:xfrm>
          <a:prstGeom prst="rect">
            <a:avLst/>
          </a:prstGeom>
          <a:noFill/>
          <a:ln w="12700">
            <a:noFill/>
            <a:miter lim="800000"/>
            <a:headEnd/>
            <a:tailEnd/>
          </a:ln>
          <a:effectLst/>
        </p:spPr>
        <p:txBody>
          <a:bodyPr lIns="655899" tIns="655899" rIns="655899" bIns="655899"/>
          <a:lstStyle/>
          <a:p>
            <a:pPr defTabSz="655638">
              <a:spcBef>
                <a:spcPct val="10000"/>
              </a:spcBef>
              <a:buFontTx/>
              <a:buNone/>
              <a:tabLst>
                <a:tab pos="358775" algn="l"/>
              </a:tabLst>
            </a:pPr>
            <a:endParaRPr lang="en-US" sz="1700">
              <a:latin typeface="Times New Roman" pitchFamily="18" charset="0"/>
            </a:endParaRPr>
          </a:p>
        </p:txBody>
      </p:sp>
      <p:sp>
        <p:nvSpPr>
          <p:cNvPr id="2228" name="Rectangle 180"/>
          <p:cNvSpPr>
            <a:spLocks noChangeArrowheads="1"/>
          </p:cNvSpPr>
          <p:nvPr/>
        </p:nvSpPr>
        <p:spPr bwMode="auto">
          <a:xfrm>
            <a:off x="0" y="457200"/>
            <a:ext cx="38404800" cy="989560"/>
          </a:xfrm>
          <a:prstGeom prst="rect">
            <a:avLst/>
          </a:prstGeom>
          <a:noFill/>
          <a:ln w="9525">
            <a:noFill/>
            <a:miter lim="800000"/>
            <a:headEnd/>
            <a:tailEnd/>
          </a:ln>
          <a:effectLst/>
        </p:spPr>
        <p:txBody>
          <a:bodyPr lIns="65590" tIns="32795" rIns="65590" bIns="32795">
            <a:spAutoFit/>
          </a:bodyPr>
          <a:lstStyle/>
          <a:p>
            <a:pPr algn="ctr" defTabSz="655638">
              <a:buFontTx/>
              <a:buNone/>
            </a:pPr>
            <a:r>
              <a:rPr lang="en-US" sz="6000" b="1" dirty="0" smtClean="0">
                <a:solidFill>
                  <a:schemeClr val="bg1"/>
                </a:solidFill>
              </a:rPr>
              <a:t>Librarianship is a Contact Sport</a:t>
            </a:r>
          </a:p>
        </p:txBody>
      </p:sp>
      <p:sp>
        <p:nvSpPr>
          <p:cNvPr id="2231" name="Text Box 183"/>
          <p:cNvSpPr txBox="1">
            <a:spLocks noChangeArrowheads="1"/>
          </p:cNvSpPr>
          <p:nvPr/>
        </p:nvSpPr>
        <p:spPr bwMode="auto">
          <a:xfrm>
            <a:off x="24360188" y="8108950"/>
            <a:ext cx="1809750" cy="442913"/>
          </a:xfrm>
          <a:prstGeom prst="rect">
            <a:avLst/>
          </a:prstGeom>
          <a:noFill/>
          <a:ln w="9525">
            <a:noFill/>
            <a:miter lim="800000"/>
            <a:headEnd/>
            <a:tailEnd/>
          </a:ln>
          <a:effectLst/>
        </p:spPr>
        <p:txBody>
          <a:bodyPr>
            <a:spAutoFit/>
          </a:bodyPr>
          <a:lstStyle/>
          <a:p>
            <a:pPr defTabSz="655638">
              <a:buFontTx/>
              <a:buNone/>
            </a:pPr>
            <a:endParaRPr lang="en-US" sz="2300"/>
          </a:p>
        </p:txBody>
      </p:sp>
      <p:sp>
        <p:nvSpPr>
          <p:cNvPr id="2239" name="Rectangle 191"/>
          <p:cNvSpPr>
            <a:spLocks noChangeArrowheads="1"/>
          </p:cNvSpPr>
          <p:nvPr/>
        </p:nvSpPr>
        <p:spPr bwMode="auto">
          <a:xfrm>
            <a:off x="1828800" y="15544800"/>
            <a:ext cx="7334250" cy="2266950"/>
          </a:xfrm>
          <a:prstGeom prst="rect">
            <a:avLst/>
          </a:prstGeom>
          <a:solidFill>
            <a:schemeClr val="bg1"/>
          </a:solidFill>
          <a:ln w="12700" algn="ctr">
            <a:solidFill>
              <a:schemeClr val="hlink"/>
            </a:solidFill>
            <a:miter lim="800000"/>
            <a:headEnd/>
            <a:tailEnd/>
          </a:ln>
          <a:effectLst/>
        </p:spPr>
        <p:txBody>
          <a:bodyPr wrap="none" lIns="655899" tIns="329184" rIns="655899" bIns="655899" anchor="ctr"/>
          <a:lstStyle/>
          <a:p>
            <a:endParaRPr lang="en-US"/>
          </a:p>
        </p:txBody>
      </p:sp>
      <p:pic>
        <p:nvPicPr>
          <p:cNvPr id="2233" name="Picture 185" descr="gvsulogoleft"/>
          <p:cNvPicPr>
            <a:picLocks noChangeAspect="1" noChangeArrowheads="1"/>
          </p:cNvPicPr>
          <p:nvPr/>
        </p:nvPicPr>
        <p:blipFill>
          <a:blip r:embed="rId3"/>
          <a:srcRect/>
          <a:stretch>
            <a:fillRect/>
          </a:stretch>
        </p:blipFill>
        <p:spPr bwMode="auto">
          <a:xfrm>
            <a:off x="2743200" y="16002000"/>
            <a:ext cx="4792663" cy="1468438"/>
          </a:xfrm>
          <a:prstGeom prst="rect">
            <a:avLst/>
          </a:prstGeom>
          <a:noFill/>
          <a:ln w="9525">
            <a:noFill/>
            <a:miter lim="800000"/>
            <a:headEnd/>
            <a:tailEnd/>
          </a:ln>
        </p:spPr>
      </p:pic>
      <p:pic>
        <p:nvPicPr>
          <p:cNvPr id="2240" name="Picture 192" descr="pounding bench"/>
          <p:cNvPicPr>
            <a:picLocks noChangeAspect="1" noChangeArrowheads="1"/>
          </p:cNvPicPr>
          <p:nvPr/>
        </p:nvPicPr>
        <p:blipFill>
          <a:blip r:embed="rId4"/>
          <a:stretch>
            <a:fillRect/>
          </a:stretch>
        </p:blipFill>
        <p:spPr bwMode="auto">
          <a:xfrm>
            <a:off x="13716000" y="10058400"/>
            <a:ext cx="11937112" cy="8229600"/>
          </a:xfrm>
          <a:prstGeom prst="rect">
            <a:avLst/>
          </a:prstGeom>
          <a:noFill/>
        </p:spPr>
      </p:pic>
      <p:pic>
        <p:nvPicPr>
          <p:cNvPr id="2241" name="Picture 193"/>
          <p:cNvPicPr>
            <a:picLocks noChangeAspect="1" noChangeArrowheads="1"/>
          </p:cNvPicPr>
          <p:nvPr/>
        </p:nvPicPr>
        <p:blipFill>
          <a:blip r:embed="rId5"/>
          <a:srcRect/>
          <a:stretch>
            <a:fillRect/>
          </a:stretch>
        </p:blipFill>
        <p:spPr bwMode="auto">
          <a:xfrm>
            <a:off x="28346400" y="12344400"/>
            <a:ext cx="8229600" cy="5305946"/>
          </a:xfrm>
          <a:prstGeom prst="rect">
            <a:avLst/>
          </a:prstGeom>
          <a:noFill/>
          <a:ln w="12700" cap="flat" cmpd="sng" algn="ctr">
            <a:noFill/>
            <a:prstDash val="solid"/>
            <a:miter lim="800000"/>
            <a:headEnd/>
            <a:tailEnd/>
          </a:ln>
        </p:spPr>
      </p:pic>
      <p:graphicFrame>
        <p:nvGraphicFramePr>
          <p:cNvPr id="16" name="Table 15"/>
          <p:cNvGraphicFramePr>
            <a:graphicFrameLocks noGrp="1"/>
          </p:cNvGraphicFramePr>
          <p:nvPr/>
        </p:nvGraphicFramePr>
        <p:xfrm>
          <a:off x="13258800" y="6400800"/>
          <a:ext cx="12801600" cy="2743198"/>
        </p:xfrm>
        <a:graphic>
          <a:graphicData uri="http://schemas.openxmlformats.org/drawingml/2006/table">
            <a:tbl>
              <a:tblPr/>
              <a:tblGrid>
                <a:gridCol w="6382010"/>
                <a:gridCol w="6419590"/>
              </a:tblGrid>
              <a:tr h="398562">
                <a:tc>
                  <a:txBody>
                    <a:bodyPr/>
                    <a:lstStyle/>
                    <a:p>
                      <a:pPr marL="342900" marR="0" lvl="0" indent="-342900">
                        <a:lnSpc>
                          <a:spcPct val="115000"/>
                        </a:lnSpc>
                        <a:spcBef>
                          <a:spcPts val="0"/>
                        </a:spcBef>
                        <a:spcAft>
                          <a:spcPts val="0"/>
                        </a:spcAft>
                        <a:buFont typeface="+mj-lt"/>
                        <a:buAutoNum type="arabicPeriod"/>
                        <a:tabLst>
                          <a:tab pos="228600" algn="l"/>
                        </a:tabLst>
                      </a:pPr>
                      <a:r>
                        <a:rPr lang="en-US" sz="2000" dirty="0">
                          <a:latin typeface="Helvetica"/>
                          <a:ea typeface="Calibri"/>
                          <a:cs typeface="Times New Roman"/>
                        </a:rPr>
                        <a:t>See relationships as valuable assets</a:t>
                      </a:r>
                    </a:p>
                  </a:txBody>
                  <a:tcPr marL="68580" marR="68580" marT="0" marB="0">
                    <a:lnL>
                      <a:noFill/>
                    </a:lnL>
                    <a:lnR>
                      <a:noFill/>
                    </a:lnR>
                    <a:lnT>
                      <a:noFill/>
                    </a:lnT>
                    <a:lnB>
                      <a:noFill/>
                    </a:lnB>
                  </a:tcPr>
                </a:tc>
                <a:tc>
                  <a:txBody>
                    <a:bodyPr/>
                    <a:lstStyle/>
                    <a:p>
                      <a:pPr marL="342900" marR="0" lvl="0" indent="-342900">
                        <a:lnSpc>
                          <a:spcPct val="115000"/>
                        </a:lnSpc>
                        <a:spcBef>
                          <a:spcPts val="0"/>
                        </a:spcBef>
                        <a:spcAft>
                          <a:spcPts val="0"/>
                        </a:spcAft>
                        <a:buFont typeface="+mj-lt"/>
                        <a:buNone/>
                        <a:tabLst>
                          <a:tab pos="292100" algn="l"/>
                        </a:tabLst>
                      </a:pPr>
                      <a:r>
                        <a:rPr lang="en-US" sz="2000" dirty="0" smtClean="0">
                          <a:latin typeface="Helvetica"/>
                          <a:ea typeface="Calibri"/>
                          <a:cs typeface="Times New Roman"/>
                        </a:rPr>
                        <a:t>2.   Develop </a:t>
                      </a:r>
                      <a:r>
                        <a:rPr lang="en-US" sz="2000" dirty="0">
                          <a:latin typeface="Helvetica"/>
                          <a:ea typeface="Calibri"/>
                          <a:cs typeface="Times New Roman"/>
                        </a:rPr>
                        <a:t>a game plan</a:t>
                      </a:r>
                    </a:p>
                  </a:txBody>
                  <a:tcPr marL="68580" marR="68580" marT="0" marB="0">
                    <a:lnL>
                      <a:noFill/>
                    </a:lnL>
                    <a:lnR>
                      <a:noFill/>
                    </a:lnR>
                    <a:lnT>
                      <a:noFill/>
                    </a:lnT>
                    <a:lnB>
                      <a:noFill/>
                    </a:lnB>
                  </a:tcPr>
                </a:tc>
              </a:tr>
              <a:tr h="375194">
                <a:tc>
                  <a:txBody>
                    <a:bodyPr/>
                    <a:lstStyle/>
                    <a:p>
                      <a:pPr marL="342900" marR="0" lvl="0" indent="-342900">
                        <a:lnSpc>
                          <a:spcPct val="115000"/>
                        </a:lnSpc>
                        <a:spcBef>
                          <a:spcPts val="0"/>
                        </a:spcBef>
                        <a:spcAft>
                          <a:spcPts val="0"/>
                        </a:spcAft>
                        <a:buFont typeface="+mj-lt"/>
                        <a:buNone/>
                        <a:tabLst>
                          <a:tab pos="228600" algn="l"/>
                        </a:tabLst>
                      </a:pPr>
                      <a:r>
                        <a:rPr lang="en-US" sz="2000" dirty="0" smtClean="0">
                          <a:latin typeface="Helvetica"/>
                          <a:ea typeface="Calibri"/>
                          <a:cs typeface="Times New Roman"/>
                        </a:rPr>
                        <a:t>3.</a:t>
                      </a:r>
                      <a:r>
                        <a:rPr lang="en-US" sz="2000" baseline="0" dirty="0" smtClean="0">
                          <a:latin typeface="Helvetica"/>
                          <a:ea typeface="Calibri"/>
                          <a:cs typeface="Times New Roman"/>
                        </a:rPr>
                        <a:t>   </a:t>
                      </a:r>
                      <a:r>
                        <a:rPr lang="en-US" sz="2000" dirty="0" smtClean="0">
                          <a:latin typeface="Helvetica"/>
                          <a:ea typeface="Calibri"/>
                          <a:cs typeface="Times New Roman"/>
                        </a:rPr>
                        <a:t>Create </a:t>
                      </a:r>
                      <a:r>
                        <a:rPr lang="en-US" sz="2000" dirty="0">
                          <a:latin typeface="Helvetica"/>
                          <a:ea typeface="Calibri"/>
                          <a:cs typeface="Times New Roman"/>
                        </a:rPr>
                        <a:t>ownership for relationships</a:t>
                      </a:r>
                    </a:p>
                  </a:txBody>
                  <a:tcPr marL="68580" marR="68580" marT="0" marB="0">
                    <a:lnL>
                      <a:noFill/>
                    </a:lnL>
                    <a:lnR>
                      <a:noFill/>
                    </a:lnR>
                    <a:lnT>
                      <a:noFill/>
                    </a:lnT>
                    <a:lnB>
                      <a:noFill/>
                    </a:lnB>
                  </a:tcPr>
                </a:tc>
                <a:tc>
                  <a:txBody>
                    <a:bodyPr/>
                    <a:lstStyle/>
                    <a:p>
                      <a:pPr marL="342900" marR="0" lvl="0" indent="-342900">
                        <a:lnSpc>
                          <a:spcPct val="115000"/>
                        </a:lnSpc>
                        <a:spcBef>
                          <a:spcPts val="0"/>
                        </a:spcBef>
                        <a:spcAft>
                          <a:spcPts val="0"/>
                        </a:spcAft>
                        <a:buFont typeface="+mj-lt"/>
                        <a:buNone/>
                        <a:tabLst>
                          <a:tab pos="292100" algn="l"/>
                        </a:tabLst>
                      </a:pPr>
                      <a:r>
                        <a:rPr lang="en-US" sz="2000" dirty="0" smtClean="0">
                          <a:latin typeface="Helvetica"/>
                          <a:ea typeface="Calibri"/>
                          <a:cs typeface="Times New Roman"/>
                        </a:rPr>
                        <a:t>4.   Transform </a:t>
                      </a:r>
                      <a:r>
                        <a:rPr lang="en-US" sz="2000" dirty="0">
                          <a:latin typeface="Helvetica"/>
                          <a:ea typeface="Calibri"/>
                          <a:cs typeface="Times New Roman"/>
                        </a:rPr>
                        <a:t>contacts into connections</a:t>
                      </a:r>
                    </a:p>
                  </a:txBody>
                  <a:tcPr marL="68580" marR="68580" marT="0" marB="0">
                    <a:lnL>
                      <a:noFill/>
                    </a:lnL>
                    <a:lnR>
                      <a:noFill/>
                    </a:lnR>
                    <a:lnT>
                      <a:noFill/>
                    </a:lnT>
                    <a:lnB>
                      <a:noFill/>
                    </a:lnB>
                  </a:tcPr>
                </a:tc>
              </a:tr>
              <a:tr h="398562">
                <a:tc>
                  <a:txBody>
                    <a:bodyPr/>
                    <a:lstStyle/>
                    <a:p>
                      <a:pPr marL="342900" marR="0" lvl="0" indent="-342900">
                        <a:lnSpc>
                          <a:spcPct val="115000"/>
                        </a:lnSpc>
                        <a:spcBef>
                          <a:spcPts val="0"/>
                        </a:spcBef>
                        <a:spcAft>
                          <a:spcPts val="0"/>
                        </a:spcAft>
                        <a:buFont typeface="+mj-lt"/>
                        <a:buNone/>
                        <a:tabLst>
                          <a:tab pos="228600" algn="l"/>
                        </a:tabLst>
                      </a:pPr>
                      <a:r>
                        <a:rPr lang="en-US" sz="2000" dirty="0" smtClean="0">
                          <a:latin typeface="Helvetica"/>
                          <a:ea typeface="Calibri"/>
                          <a:cs typeface="Times New Roman"/>
                        </a:rPr>
                        <a:t>5.   Move </a:t>
                      </a:r>
                      <a:r>
                        <a:rPr lang="en-US" sz="2000" dirty="0">
                          <a:latin typeface="Helvetica"/>
                          <a:ea typeface="Calibri"/>
                          <a:cs typeface="Times New Roman"/>
                        </a:rPr>
                        <a:t>into a win-win zone</a:t>
                      </a:r>
                    </a:p>
                  </a:txBody>
                  <a:tcPr marL="68580" marR="68580" marT="0" marB="0">
                    <a:lnL>
                      <a:noFill/>
                    </a:lnL>
                    <a:lnR>
                      <a:noFill/>
                    </a:lnR>
                    <a:lnT>
                      <a:noFill/>
                    </a:lnT>
                    <a:lnB>
                      <a:noFill/>
                    </a:lnB>
                  </a:tcPr>
                </a:tc>
                <a:tc>
                  <a:txBody>
                    <a:bodyPr/>
                    <a:lstStyle/>
                    <a:p>
                      <a:pPr marL="342900" marR="0" lvl="0" indent="-342900">
                        <a:lnSpc>
                          <a:spcPct val="115000"/>
                        </a:lnSpc>
                        <a:spcBef>
                          <a:spcPts val="0"/>
                        </a:spcBef>
                        <a:spcAft>
                          <a:spcPts val="0"/>
                        </a:spcAft>
                        <a:buFont typeface="+mj-lt"/>
                        <a:buNone/>
                        <a:tabLst>
                          <a:tab pos="282575" algn="l"/>
                        </a:tabLst>
                      </a:pPr>
                      <a:r>
                        <a:rPr lang="en-US" sz="2000" dirty="0" smtClean="0">
                          <a:latin typeface="Helvetica"/>
                          <a:ea typeface="Calibri"/>
                          <a:cs typeface="Times New Roman"/>
                        </a:rPr>
                        <a:t>6.   Get </a:t>
                      </a:r>
                      <a:r>
                        <a:rPr lang="en-US" sz="2000" dirty="0">
                          <a:latin typeface="Helvetica"/>
                          <a:ea typeface="Calibri"/>
                          <a:cs typeface="Times New Roman"/>
                        </a:rPr>
                        <a:t>to know your stakeholders as people</a:t>
                      </a:r>
                    </a:p>
                  </a:txBody>
                  <a:tcPr marL="68580" marR="68580" marT="0" marB="0">
                    <a:lnL>
                      <a:noFill/>
                    </a:lnL>
                    <a:lnR>
                      <a:noFill/>
                    </a:lnR>
                    <a:lnT>
                      <a:noFill/>
                    </a:lnT>
                    <a:lnB>
                      <a:noFill/>
                    </a:lnB>
                  </a:tcPr>
                </a:tc>
              </a:tr>
              <a:tr h="375194">
                <a:tc>
                  <a:txBody>
                    <a:bodyPr/>
                    <a:lstStyle/>
                    <a:p>
                      <a:pPr marL="342900" marR="0" lvl="0" indent="-342900">
                        <a:lnSpc>
                          <a:spcPct val="115000"/>
                        </a:lnSpc>
                        <a:spcBef>
                          <a:spcPts val="0"/>
                        </a:spcBef>
                        <a:spcAft>
                          <a:spcPts val="0"/>
                        </a:spcAft>
                        <a:buFont typeface="+mj-lt"/>
                        <a:buNone/>
                        <a:tabLst>
                          <a:tab pos="217170" algn="l"/>
                        </a:tabLst>
                      </a:pPr>
                      <a:r>
                        <a:rPr lang="en-US" sz="2000" dirty="0" smtClean="0">
                          <a:latin typeface="Helvetica"/>
                          <a:ea typeface="Calibri"/>
                          <a:cs typeface="Times New Roman"/>
                        </a:rPr>
                        <a:t>7.   Build </a:t>
                      </a:r>
                      <a:r>
                        <a:rPr lang="en-US" sz="2000" dirty="0">
                          <a:latin typeface="Helvetica"/>
                          <a:ea typeface="Calibri"/>
                          <a:cs typeface="Times New Roman"/>
                        </a:rPr>
                        <a:t>bonds of trust with all stakeholders</a:t>
                      </a:r>
                    </a:p>
                  </a:txBody>
                  <a:tcPr marL="68580" marR="68580" marT="0" marB="0">
                    <a:lnL>
                      <a:noFill/>
                    </a:lnL>
                    <a:lnR>
                      <a:noFill/>
                    </a:lnR>
                    <a:lnT>
                      <a:noFill/>
                    </a:lnT>
                    <a:lnB>
                      <a:noFill/>
                    </a:lnB>
                  </a:tcPr>
                </a:tc>
                <a:tc>
                  <a:txBody>
                    <a:bodyPr/>
                    <a:lstStyle/>
                    <a:p>
                      <a:pPr marL="342900" marR="0" lvl="0" indent="-342900">
                        <a:lnSpc>
                          <a:spcPct val="115000"/>
                        </a:lnSpc>
                        <a:spcBef>
                          <a:spcPts val="0"/>
                        </a:spcBef>
                        <a:spcAft>
                          <a:spcPts val="0"/>
                        </a:spcAft>
                        <a:buFont typeface="+mj-lt"/>
                        <a:buNone/>
                        <a:tabLst>
                          <a:tab pos="271145" algn="l"/>
                        </a:tabLst>
                      </a:pPr>
                      <a:r>
                        <a:rPr lang="en-US" sz="2000" dirty="0" smtClean="0">
                          <a:latin typeface="Helvetica"/>
                          <a:ea typeface="Calibri"/>
                          <a:cs typeface="Times New Roman"/>
                        </a:rPr>
                        <a:t>8.   Banish </a:t>
                      </a:r>
                      <a:r>
                        <a:rPr lang="en-US" sz="2000" dirty="0">
                          <a:latin typeface="Helvetica"/>
                          <a:ea typeface="Calibri"/>
                          <a:cs typeface="Times New Roman"/>
                        </a:rPr>
                        <a:t>relationship killers</a:t>
                      </a:r>
                    </a:p>
                  </a:txBody>
                  <a:tcPr marL="68580" marR="68580" marT="0" marB="0">
                    <a:lnL>
                      <a:noFill/>
                    </a:lnL>
                    <a:lnR>
                      <a:noFill/>
                    </a:lnR>
                    <a:lnT>
                      <a:noFill/>
                    </a:lnT>
                    <a:lnB>
                      <a:noFill/>
                    </a:lnB>
                  </a:tcPr>
                </a:tc>
              </a:tr>
              <a:tr h="398562">
                <a:tc>
                  <a:txBody>
                    <a:bodyPr/>
                    <a:lstStyle/>
                    <a:p>
                      <a:pPr marL="342900" marR="0" lvl="0" indent="-342900">
                        <a:lnSpc>
                          <a:spcPct val="115000"/>
                        </a:lnSpc>
                        <a:spcBef>
                          <a:spcPts val="0"/>
                        </a:spcBef>
                        <a:spcAft>
                          <a:spcPts val="0"/>
                        </a:spcAft>
                        <a:buFont typeface="+mj-lt"/>
                        <a:buNone/>
                        <a:tabLst>
                          <a:tab pos="217170" algn="l"/>
                        </a:tabLst>
                      </a:pPr>
                      <a:r>
                        <a:rPr lang="en-US" sz="2000" dirty="0" smtClean="0">
                          <a:latin typeface="Helvetica"/>
                          <a:ea typeface="Calibri"/>
                          <a:cs typeface="Times New Roman"/>
                        </a:rPr>
                        <a:t>9.   When </a:t>
                      </a:r>
                      <a:r>
                        <a:rPr lang="en-US" sz="2000" dirty="0">
                          <a:latin typeface="Helvetica"/>
                          <a:ea typeface="Calibri"/>
                          <a:cs typeface="Times New Roman"/>
                        </a:rPr>
                        <a:t>something breaks, fix it fast</a:t>
                      </a:r>
                    </a:p>
                  </a:txBody>
                  <a:tcPr marL="68580" marR="68580" marT="0" marB="0">
                    <a:lnL>
                      <a:noFill/>
                    </a:lnL>
                    <a:lnR>
                      <a:noFill/>
                    </a:lnR>
                    <a:lnT>
                      <a:noFill/>
                    </a:lnT>
                    <a:lnB>
                      <a:noFill/>
                    </a:lnB>
                  </a:tcPr>
                </a:tc>
                <a:tc>
                  <a:txBody>
                    <a:bodyPr/>
                    <a:lstStyle/>
                    <a:p>
                      <a:pPr marL="342900" marR="0" lvl="0" indent="-342900">
                        <a:lnSpc>
                          <a:spcPct val="115000"/>
                        </a:lnSpc>
                        <a:spcBef>
                          <a:spcPts val="0"/>
                        </a:spcBef>
                        <a:spcAft>
                          <a:spcPts val="0"/>
                        </a:spcAft>
                        <a:buFont typeface="+mj-lt"/>
                        <a:buNone/>
                        <a:tabLst>
                          <a:tab pos="271145" algn="l"/>
                        </a:tabLst>
                      </a:pPr>
                      <a:r>
                        <a:rPr lang="en-US" sz="2000" dirty="0" smtClean="0">
                          <a:latin typeface="Helvetica"/>
                          <a:ea typeface="Calibri"/>
                          <a:cs typeface="Times New Roman"/>
                        </a:rPr>
                        <a:t>10.  Get </a:t>
                      </a:r>
                      <a:r>
                        <a:rPr lang="en-US" sz="2000" dirty="0">
                          <a:latin typeface="Helvetica"/>
                          <a:ea typeface="Calibri"/>
                          <a:cs typeface="Times New Roman"/>
                        </a:rPr>
                        <a:t>rolling and maintain momentum</a:t>
                      </a:r>
                    </a:p>
                  </a:txBody>
                  <a:tcPr marL="68580" marR="68580" marT="0" marB="0">
                    <a:lnL>
                      <a:noFill/>
                    </a:lnL>
                    <a:lnR>
                      <a:noFill/>
                    </a:lnR>
                    <a:lnT>
                      <a:noFill/>
                    </a:lnT>
                    <a:lnB>
                      <a:noFill/>
                    </a:lnB>
                  </a:tcPr>
                </a:tc>
              </a:tr>
              <a:tr h="797124">
                <a:tc>
                  <a:txBody>
                    <a:bodyPr/>
                    <a:lstStyle/>
                    <a:p>
                      <a:pPr marL="342900" marR="0" lvl="0" indent="-342900">
                        <a:lnSpc>
                          <a:spcPct val="115000"/>
                        </a:lnSpc>
                        <a:spcBef>
                          <a:spcPts val="0"/>
                        </a:spcBef>
                        <a:spcAft>
                          <a:spcPts val="0"/>
                        </a:spcAft>
                        <a:buFont typeface="+mj-lt"/>
                        <a:buNone/>
                        <a:tabLst>
                          <a:tab pos="217170" algn="l"/>
                        </a:tabLst>
                      </a:pPr>
                      <a:r>
                        <a:rPr lang="en-US" sz="2000" dirty="0" smtClean="0">
                          <a:latin typeface="Helvetica"/>
                          <a:ea typeface="Calibri"/>
                          <a:cs typeface="Times New Roman"/>
                        </a:rPr>
                        <a:t>11.  Maximize </a:t>
                      </a:r>
                      <a:r>
                        <a:rPr lang="en-US" sz="2000" dirty="0">
                          <a:latin typeface="Helvetica"/>
                          <a:ea typeface="Calibri"/>
                          <a:cs typeface="Times New Roman"/>
                        </a:rPr>
                        <a:t>the long-term value of relationships</a:t>
                      </a:r>
                    </a:p>
                  </a:txBody>
                  <a:tcPr marL="68580" marR="68580" marT="0" marB="0">
                    <a:lnL>
                      <a:noFill/>
                    </a:lnL>
                    <a:lnR>
                      <a:noFill/>
                    </a:lnR>
                    <a:lnT>
                      <a:noFill/>
                    </a:lnT>
                    <a:lnB>
                      <a:noFill/>
                    </a:lnB>
                  </a:tcPr>
                </a:tc>
                <a:tc>
                  <a:txBody>
                    <a:bodyPr/>
                    <a:lstStyle/>
                    <a:p>
                      <a:pPr marL="342900" marR="0" lvl="0" indent="-342900">
                        <a:lnSpc>
                          <a:spcPct val="115000"/>
                        </a:lnSpc>
                        <a:spcBef>
                          <a:spcPts val="0"/>
                        </a:spcBef>
                        <a:spcAft>
                          <a:spcPts val="0"/>
                        </a:spcAft>
                        <a:buFont typeface="+mj-lt"/>
                        <a:buNone/>
                        <a:tabLst>
                          <a:tab pos="271145" algn="l"/>
                        </a:tabLst>
                      </a:pPr>
                      <a:r>
                        <a:rPr lang="en-US" sz="2000" dirty="0" smtClean="0">
                          <a:latin typeface="Helvetica"/>
                          <a:ea typeface="Calibri"/>
                          <a:cs typeface="Times New Roman"/>
                        </a:rPr>
                        <a:t>12.  Keep </a:t>
                      </a:r>
                      <a:r>
                        <a:rPr lang="en-US" sz="2000" dirty="0">
                          <a:latin typeface="Helvetica"/>
                          <a:ea typeface="Calibri"/>
                          <a:cs typeface="Times New Roman"/>
                        </a:rPr>
                        <a:t>the wins coming, stakeholder by stakeholder</a:t>
                      </a:r>
                    </a:p>
                  </a:txBody>
                  <a:tcPr marL="68580" marR="68580" marT="0" marB="0">
                    <a:lnL>
                      <a:noFill/>
                    </a:lnL>
                    <a:lnR>
                      <a:noFill/>
                    </a:lnR>
                    <a:lnT>
                      <a:noFill/>
                    </a:lnT>
                    <a:lnB>
                      <a:noFill/>
                    </a:lnB>
                  </a:tcPr>
                </a:tc>
              </a:tr>
            </a:tbl>
          </a:graphicData>
        </a:graphic>
      </p:graphicFrame>
      <p:sp>
        <p:nvSpPr>
          <p:cNvPr id="17" name="Text Box 7"/>
          <p:cNvSpPr txBox="1">
            <a:spLocks noChangeArrowheads="1"/>
          </p:cNvSpPr>
          <p:nvPr/>
        </p:nvSpPr>
        <p:spPr bwMode="auto">
          <a:xfrm>
            <a:off x="23317200" y="17373600"/>
            <a:ext cx="2286000" cy="914400"/>
          </a:xfrm>
          <a:prstGeom prst="rect">
            <a:avLst/>
          </a:prstGeom>
          <a:solidFill>
            <a:schemeClr val="bg1"/>
          </a:solidFill>
          <a:ln w="12700">
            <a:noFill/>
            <a:miter lim="800000"/>
            <a:headEnd/>
            <a:tailEnd/>
          </a:ln>
          <a:effectLst/>
        </p:spPr>
        <p:txBody>
          <a:bodyPr lIns="655899" tIns="327950" rIns="655899" bIns="655899"/>
          <a:lstStyle/>
          <a:p>
            <a:pPr>
              <a:buNone/>
            </a:pPr>
            <a:r>
              <a:rPr lang="en-US" sz="400" dirty="0" smtClean="0"/>
              <a:t>Source: . Richardson, T., </a:t>
            </a:r>
            <a:r>
              <a:rPr lang="en-US" sz="400" dirty="0" err="1" smtClean="0"/>
              <a:t>Vidaurreta</a:t>
            </a:r>
            <a:r>
              <a:rPr lang="en-US" sz="400" dirty="0" smtClean="0"/>
              <a:t>, A., &amp; Gorman, T. </a:t>
            </a:r>
            <a:r>
              <a:rPr lang="en-US" sz="400" i="1" dirty="0" smtClean="0"/>
              <a:t>Business is a contact sport. </a:t>
            </a:r>
            <a:r>
              <a:rPr lang="en-US" sz="400" dirty="0" smtClean="0"/>
              <a:t>(2001). </a:t>
            </a:r>
            <a:endParaRPr lang="en-US" sz="400" dirty="0"/>
          </a:p>
          <a:p>
            <a:pPr defTabSz="655638">
              <a:spcBef>
                <a:spcPct val="10000"/>
              </a:spcBef>
              <a:buFontTx/>
              <a:buNone/>
              <a:tabLst>
                <a:tab pos="358775" algn="l"/>
              </a:tabLst>
            </a:pPr>
            <a:endParaRPr lang="en-US" sz="1700" dirty="0">
              <a:latin typeface="Times New Roman" pitchFamily="18" charset="0"/>
            </a:endParaRPr>
          </a:p>
        </p:txBody>
      </p:sp>
      <p:sp>
        <p:nvSpPr>
          <p:cNvPr id="19" name="Text Box 7"/>
          <p:cNvSpPr txBox="1">
            <a:spLocks noChangeArrowheads="1"/>
          </p:cNvSpPr>
          <p:nvPr/>
        </p:nvSpPr>
        <p:spPr bwMode="auto">
          <a:xfrm>
            <a:off x="34290000" y="16916400"/>
            <a:ext cx="2286000" cy="457200"/>
          </a:xfrm>
          <a:prstGeom prst="rect">
            <a:avLst/>
          </a:prstGeom>
          <a:solidFill>
            <a:schemeClr val="bg1"/>
          </a:solidFill>
          <a:ln w="12700">
            <a:noFill/>
            <a:miter lim="800000"/>
            <a:headEnd/>
            <a:tailEnd/>
          </a:ln>
          <a:effectLst/>
        </p:spPr>
        <p:txBody>
          <a:bodyPr lIns="655899" tIns="327950" rIns="655899" bIns="655899"/>
          <a:lstStyle/>
          <a:p>
            <a:pPr>
              <a:buNone/>
            </a:pPr>
            <a:r>
              <a:rPr lang="en-US" sz="400" dirty="0" smtClean="0"/>
              <a:t>Source: . Richardson, T., </a:t>
            </a:r>
            <a:r>
              <a:rPr lang="en-US" sz="400" dirty="0" err="1" smtClean="0"/>
              <a:t>Vidaurreta</a:t>
            </a:r>
            <a:r>
              <a:rPr lang="en-US" sz="400" dirty="0" smtClean="0"/>
              <a:t>, A., &amp; Gorman, T. </a:t>
            </a:r>
            <a:r>
              <a:rPr lang="en-US" sz="400" i="1" dirty="0" smtClean="0"/>
              <a:t>Business is a contact sport. </a:t>
            </a:r>
            <a:r>
              <a:rPr lang="en-US" sz="400" dirty="0" smtClean="0"/>
              <a:t>(2001). </a:t>
            </a:r>
            <a:endParaRPr lang="en-US" sz="400" dirty="0"/>
          </a:p>
          <a:p>
            <a:pPr defTabSz="655638">
              <a:spcBef>
                <a:spcPct val="10000"/>
              </a:spcBef>
              <a:buFontTx/>
              <a:buNone/>
              <a:tabLst>
                <a:tab pos="358775" algn="l"/>
              </a:tabLst>
            </a:pPr>
            <a:endParaRPr lang="en-US" sz="1700" dirty="0">
              <a:latin typeface="Times New Roman" pitchFamily="18" charset="0"/>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hlink"/>
          </a:solidFill>
          <a:prstDash val="solid"/>
          <a:round/>
          <a:headEnd type="none" w="med" len="med"/>
          <a:tailEnd type="none" w="med" len="med"/>
        </a:ln>
        <a:effectLst/>
      </a:spPr>
      <a:bodyPr vert="horz" wrap="square" lIns="655899" tIns="329184" rIns="655899" bIns="655899" numCol="1" anchor="t" anchorCtr="0" compatLnSpc="1">
        <a:prstTxWarp prst="textNoShape">
          <a:avLst/>
        </a:prstTxWarp>
      </a:bodyPr>
      <a:lstStyle>
        <a:defPPr marL="400050" marR="0" indent="-400050" algn="l" defTabSz="655638" rtl="0" eaLnBrk="1" fontAlgn="base" latinLnBrk="0" hangingPunct="1">
          <a:lnSpc>
            <a:spcPct val="100000"/>
          </a:lnSpc>
          <a:spcBef>
            <a:spcPct val="0"/>
          </a:spcBef>
          <a:spcAft>
            <a:spcPct val="0"/>
          </a:spcAft>
          <a:buClrTx/>
          <a:buSzTx/>
          <a:buFontTx/>
          <a:buChar char="•"/>
          <a:tabLst>
            <a:tab pos="358775" algn="l"/>
            <a:tab pos="2057400" algn="l"/>
          </a:tabLst>
          <a:defRPr kumimoji="0" lang="en-US" sz="2000" b="0" i="0" u="none" strike="noStrike" cap="none" normalizeH="0" baseline="0" smtClean="0">
            <a:ln>
              <a:noFill/>
            </a:ln>
            <a:solidFill>
              <a:schemeClr val="tx1"/>
            </a:solidFill>
            <a:effectLst/>
            <a:latin typeface="Helvetica" charset="0"/>
          </a:defRPr>
        </a:defPPr>
      </a:lstStyle>
    </a:spDef>
    <a:lnDef>
      <a:spPr bwMode="auto">
        <a:xfrm>
          <a:off x="0" y="0"/>
          <a:ext cx="1" cy="1"/>
        </a:xfrm>
        <a:custGeom>
          <a:avLst/>
          <a:gdLst/>
          <a:ahLst/>
          <a:cxnLst/>
          <a:rect l="0" t="0" r="0" b="0"/>
          <a:pathLst/>
        </a:custGeom>
        <a:solidFill>
          <a:schemeClr val="bg1"/>
        </a:solidFill>
        <a:ln w="12700" cap="flat" cmpd="sng" algn="ctr">
          <a:solidFill>
            <a:schemeClr val="hlink"/>
          </a:solidFill>
          <a:prstDash val="solid"/>
          <a:round/>
          <a:headEnd type="none" w="med" len="med"/>
          <a:tailEnd type="none" w="med" len="med"/>
        </a:ln>
        <a:effectLst/>
      </a:spPr>
      <a:bodyPr vert="horz" wrap="square" lIns="655899" tIns="329184" rIns="655899" bIns="655899" numCol="1" anchor="t" anchorCtr="0" compatLnSpc="1">
        <a:prstTxWarp prst="textNoShape">
          <a:avLst/>
        </a:prstTxWarp>
      </a:bodyPr>
      <a:lstStyle>
        <a:defPPr marL="400050" marR="0" indent="-400050" algn="l" defTabSz="655638" rtl="0" eaLnBrk="1" fontAlgn="base" latinLnBrk="0" hangingPunct="1">
          <a:lnSpc>
            <a:spcPct val="100000"/>
          </a:lnSpc>
          <a:spcBef>
            <a:spcPct val="0"/>
          </a:spcBef>
          <a:spcAft>
            <a:spcPct val="0"/>
          </a:spcAft>
          <a:buClrTx/>
          <a:buSzTx/>
          <a:buFontTx/>
          <a:buChar char="•"/>
          <a:tabLst>
            <a:tab pos="358775" algn="l"/>
            <a:tab pos="2057400" algn="l"/>
          </a:tabLst>
          <a:defRPr kumimoji="0" lang="en-US" sz="2000" b="0" i="0" u="none" strike="noStrike" cap="none" normalizeH="0" baseline="0" smtClean="0">
            <a:ln>
              <a:noFill/>
            </a:ln>
            <a:solidFill>
              <a:schemeClr val="tx1"/>
            </a:solidFill>
            <a:effectLst/>
            <a:latin typeface="Helvetica"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Override1.xml><?xml version="1.0" encoding="utf-8"?>
<a:themeOverride xmlns:a="http://schemas.openxmlformats.org/drawingml/2006/main">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themeOverride>
</file>

<file path=docProps/app.xml><?xml version="1.0" encoding="utf-8"?>
<Properties xmlns="http://schemas.openxmlformats.org/officeDocument/2006/extended-properties" xmlns:vt="http://schemas.openxmlformats.org/officeDocument/2006/docPropsVTypes">
  <TotalTime>6171</TotalTime>
  <Words>462</Words>
  <Application>Microsoft Office PowerPoint</Application>
  <PresentationFormat>Custom</PresentationFormat>
  <Paragraphs>32</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Default Design</vt:lpstr>
      <vt:lpstr>Slide 1</vt:lpstr>
    </vt:vector>
  </TitlesOfParts>
  <Company>Swarthmore College</Company>
  <LinksUpToDate>false</LinksUpToDate>
  <SharedDoc>false</SharedDoc>
  <HyperlinkBase>http://www.swarthmore.edu/NatSci/cpurrin1/posteradvice.htm</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 for scientific posters (Swarthmore College)</dc:title>
  <dc:creator>Colin Purrington</dc:creator>
  <dc:description>Suggestions and gripes to: cpurrin1@swarthmore.edu</dc:description>
  <cp:lastModifiedBy>Anthony Molaro</cp:lastModifiedBy>
  <cp:revision>612</cp:revision>
  <cp:lastPrinted>2004-05-01T11:19:50Z</cp:lastPrinted>
  <dcterms:created xsi:type="dcterms:W3CDTF">2000-07-07T15:10:51Z</dcterms:created>
  <dcterms:modified xsi:type="dcterms:W3CDTF">2009-06-26T13:30:05Z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wner">
    <vt:lpwstr>Colin Purrington</vt:lpwstr>
  </property>
</Properties>
</file>